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7" r:id="rId3"/>
    <p:sldMasterId id="2147483708" r:id="rId4"/>
    <p:sldMasterId id="214748370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10282225" cx="18280050"/>
  <p:notesSz cx="6858000" cy="9144000"/>
  <p:embeddedFontLs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Master" Target="slideMasters/slideMaster3.xml"/><Relationship Id="rId19" Type="http://schemas.openxmlformats.org/officeDocument/2006/relationships/font" Target="fonts/Roboto-boldItalic.fntdata"/><Relationship Id="rId6" Type="http://schemas.openxmlformats.org/officeDocument/2006/relationships/notesMaster" Target="notesMasters/notesMaster1.xml"/><Relationship Id="rId18"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gi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section.</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section.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7e5aea87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7e5aea87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ccf6cb3eb_0_1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2ccf6cb3eb_0_1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f9c4ad0c7_0_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g2f9c4ad0c7_0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f9c4ad0c7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g2f9c4ad0c7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97543e840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297543e840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gif"/></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63" cy="114606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63" cy="202466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89" cy="2963228"/>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36" cy="8024284"/>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144" name="Shape 144"/>
        <p:cNvGrpSpPr/>
        <p:nvPr/>
      </p:nvGrpSpPr>
      <p:grpSpPr>
        <a:xfrm>
          <a:off x="0" y="0"/>
          <a:ext cx="0" cy="0"/>
          <a:chOff x="0" y="0"/>
          <a:chExt cx="0" cy="0"/>
        </a:xfrm>
      </p:grpSpPr>
      <p:sp>
        <p:nvSpPr>
          <p:cNvPr id="145" name="Google Shape;145;p4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46" name="Google Shape;146;p4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47" name="Shape 147"/>
        <p:cNvGrpSpPr/>
        <p:nvPr/>
      </p:nvGrpSpPr>
      <p:grpSpPr>
        <a:xfrm>
          <a:off x="0" y="0"/>
          <a:ext cx="0" cy="0"/>
          <a:chOff x="0" y="0"/>
          <a:chExt cx="0" cy="0"/>
        </a:xfrm>
      </p:grpSpPr>
      <p:sp>
        <p:nvSpPr>
          <p:cNvPr id="148" name="Google Shape;148;p44"/>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49" name="Google Shape;149;p44"/>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0" name="Google Shape;150;p44"/>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800"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51" name="Google Shape;151;p44"/>
          <p:cNvSpPr txBox="1"/>
          <p:nvPr>
            <p:ph idx="1"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pic>
        <p:nvPicPr>
          <p:cNvPr id="152" name="Google Shape;152;p44"/>
          <p:cNvPicPr preferRelativeResize="0"/>
          <p:nvPr/>
        </p:nvPicPr>
        <p:blipFill>
          <a:blip r:embed="rId2">
            <a:alphaModFix/>
          </a:blip>
          <a:stretch>
            <a:fillRect/>
          </a:stretch>
        </p:blipFill>
        <p:spPr>
          <a:xfrm>
            <a:off x="2061813" y="1163325"/>
            <a:ext cx="4762500" cy="47625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bg>
      <p:bgPr>
        <a:solidFill>
          <a:srgbClr val="F37021"/>
        </a:solidFill>
      </p:bgPr>
    </p:bg>
    <p:spTree>
      <p:nvGrpSpPr>
        <p:cNvPr id="153" name="Shape 153"/>
        <p:cNvGrpSpPr/>
        <p:nvPr/>
      </p:nvGrpSpPr>
      <p:grpSpPr>
        <a:xfrm>
          <a:off x="0" y="0"/>
          <a:ext cx="0" cy="0"/>
          <a:chOff x="0" y="0"/>
          <a:chExt cx="0" cy="0"/>
        </a:xfrm>
      </p:grpSpPr>
      <p:sp>
        <p:nvSpPr>
          <p:cNvPr id="154" name="Google Shape;154;p45"/>
          <p:cNvSpPr txBox="1"/>
          <p:nvPr>
            <p:ph type="title"/>
          </p:nvPr>
        </p:nvSpPr>
        <p:spPr>
          <a:xfrm>
            <a:off x="921501"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9"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sp>
        <p:nvSpPr>
          <p:cNvPr id="156" name="Google Shape;156;p46"/>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7" name="Google Shape;157;p46"/>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8" name="Google Shape;158;p46"/>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59" name="Google Shape;159;p46"/>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8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7"/>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2" name="Google Shape;162;p47"/>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3" name="Google Shape;163;p47"/>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64" name="Google Shape;164;p47"/>
          <p:cNvSpPr txBox="1"/>
          <p:nvPr>
            <p:ph idx="1" type="body"/>
          </p:nvPr>
        </p:nvSpPr>
        <p:spPr>
          <a:xfrm>
            <a:off x="943390"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
        <p:nvSpPr>
          <p:cNvPr id="165" name="Google Shape;165;p47"/>
          <p:cNvSpPr txBox="1"/>
          <p:nvPr>
            <p:ph idx="2" type="body"/>
          </p:nvPr>
        </p:nvSpPr>
        <p:spPr>
          <a:xfrm>
            <a:off x="9384425"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48"/>
          <p:cNvSpPr/>
          <p:nvPr/>
        </p:nvSpPr>
        <p:spPr>
          <a:xfrm flipH="1" rot="10800000">
            <a:off x="1" y="1312238"/>
            <a:ext cx="18280200" cy="89700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8" name="Google Shape;168;p48"/>
          <p:cNvSpPr/>
          <p:nvPr/>
        </p:nvSpPr>
        <p:spPr>
          <a:xfrm>
            <a:off x="1" y="1312096"/>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9" name="Google Shape;169;p48"/>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70" name="Shape 170"/>
        <p:cNvGrpSpPr/>
        <p:nvPr/>
      </p:nvGrpSpPr>
      <p:grpSpPr>
        <a:xfrm>
          <a:off x="0" y="0"/>
          <a:ext cx="0" cy="0"/>
          <a:chOff x="0" y="0"/>
          <a:chExt cx="0" cy="0"/>
        </a:xfrm>
      </p:grpSpPr>
      <p:sp>
        <p:nvSpPr>
          <p:cNvPr id="171" name="Google Shape;171;p49"/>
          <p:cNvSpPr txBox="1"/>
          <p:nvPr>
            <p:ph type="title"/>
          </p:nvPr>
        </p:nvSpPr>
        <p:spPr>
          <a:xfrm>
            <a:off x="980075" y="976051"/>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2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72" name="Shape 172"/>
        <p:cNvGrpSpPr/>
        <p:nvPr/>
      </p:nvGrpSpPr>
      <p:grpSpPr>
        <a:xfrm>
          <a:off x="0" y="0"/>
          <a:ext cx="0" cy="0"/>
          <a:chOff x="0" y="0"/>
          <a:chExt cx="0" cy="0"/>
        </a:xfrm>
      </p:grpSpPr>
      <p:sp>
        <p:nvSpPr>
          <p:cNvPr id="173" name="Google Shape;173;p50"/>
          <p:cNvSpPr txBox="1"/>
          <p:nvPr>
            <p:ph type="title"/>
          </p:nvPr>
        </p:nvSpPr>
        <p:spPr>
          <a:xfrm>
            <a:off x="921501"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9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9pPr>
          </a:lstStyle>
          <a:p/>
        </p:txBody>
      </p:sp>
      <p:sp>
        <p:nvSpPr>
          <p:cNvPr id="174" name="Google Shape;174;p50"/>
          <p:cNvSpPr txBox="1"/>
          <p:nvPr>
            <p:ph idx="1" type="body"/>
          </p:nvPr>
        </p:nvSpPr>
        <p:spPr>
          <a:xfrm>
            <a:off x="3189416"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800"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75" name="Shape 175"/>
        <p:cNvGrpSpPr/>
        <p:nvPr/>
      </p:nvGrpSpPr>
      <p:grpSpPr>
        <a:xfrm>
          <a:off x="0" y="0"/>
          <a:ext cx="0" cy="0"/>
          <a:chOff x="0" y="0"/>
          <a:chExt cx="0" cy="0"/>
        </a:xfrm>
      </p:grpSpPr>
      <p:sp>
        <p:nvSpPr>
          <p:cNvPr id="176" name="Google Shape;176;p51"/>
          <p:cNvSpPr txBox="1"/>
          <p:nvPr/>
        </p:nvSpPr>
        <p:spPr>
          <a:xfrm flipH="1" rot="10800000">
            <a:off x="6550357" y="88"/>
            <a:ext cx="117297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7" name="Google Shape;177;p51"/>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8" name="Google Shape;178;p51"/>
          <p:cNvSpPr txBox="1"/>
          <p:nvPr>
            <p:ph type="title"/>
          </p:nvPr>
        </p:nvSpPr>
        <p:spPr>
          <a:xfrm>
            <a:off x="451959"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8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9pPr>
          </a:lstStyle>
          <a:p/>
        </p:txBody>
      </p:sp>
      <p:sp>
        <p:nvSpPr>
          <p:cNvPr id="179" name="Google Shape;179;p51"/>
          <p:cNvSpPr txBox="1"/>
          <p:nvPr>
            <p:ph idx="1" type="body"/>
          </p:nvPr>
        </p:nvSpPr>
        <p:spPr>
          <a:xfrm>
            <a:off x="451955" y="2930246"/>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180" name="Shape 180"/>
        <p:cNvGrpSpPr/>
        <p:nvPr/>
      </p:nvGrpSpPr>
      <p:grpSpPr>
        <a:xfrm>
          <a:off x="0" y="0"/>
          <a:ext cx="0" cy="0"/>
          <a:chOff x="0" y="0"/>
          <a:chExt cx="0" cy="0"/>
        </a:xfrm>
      </p:grpSpPr>
      <p:sp>
        <p:nvSpPr>
          <p:cNvPr id="181" name="Google Shape;181;p52"/>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2" name="Google Shape;182;p52"/>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3" name="Google Shape;183;p52"/>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9"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84" name="Google Shape;184;p52"/>
          <p:cNvSpPr txBox="1"/>
          <p:nvPr>
            <p:ph idx="1" type="subTitle"/>
          </p:nvPr>
        </p:nvSpPr>
        <p:spPr>
          <a:xfrm>
            <a:off x="530769" y="5556362"/>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9pPr>
          </a:lstStyle>
          <a:p/>
        </p:txBody>
      </p:sp>
      <p:sp>
        <p:nvSpPr>
          <p:cNvPr id="185" name="Google Shape;185;p52"/>
          <p:cNvSpPr txBox="1"/>
          <p:nvPr>
            <p:ph idx="2"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186" name="Shape 186"/>
        <p:cNvGrpSpPr/>
        <p:nvPr/>
      </p:nvGrpSpPr>
      <p:grpSpPr>
        <a:xfrm>
          <a:off x="0" y="0"/>
          <a:ext cx="0" cy="0"/>
          <a:chOff x="0" y="0"/>
          <a:chExt cx="0" cy="0"/>
        </a:xfrm>
      </p:grpSpPr>
      <p:sp>
        <p:nvSpPr>
          <p:cNvPr id="187" name="Google Shape;187;p5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88" name="Google Shape;188;p5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89" name="Shape 189"/>
        <p:cNvGrpSpPr/>
        <p:nvPr/>
      </p:nvGrpSpPr>
      <p:grpSpPr>
        <a:xfrm>
          <a:off x="0" y="0"/>
          <a:ext cx="0" cy="0"/>
          <a:chOff x="0" y="0"/>
          <a:chExt cx="0" cy="0"/>
        </a:xfrm>
      </p:grpSpPr>
      <p:sp>
        <p:nvSpPr>
          <p:cNvPr id="190" name="Google Shape;190;p54"/>
          <p:cNvSpPr txBox="1"/>
          <p:nvPr/>
        </p:nvSpPr>
        <p:spPr>
          <a:xfrm flipH="1" rot="10800000">
            <a:off x="1" y="-148"/>
            <a:ext cx="18280200" cy="93876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1" name="Google Shape;191;p54"/>
          <p:cNvSpPr/>
          <p:nvPr/>
        </p:nvSpPr>
        <p:spPr>
          <a:xfrm flipH="1" rot="10800000">
            <a:off x="1" y="9241104"/>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2" name="Google Shape;192;p54"/>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 name="Shape 193"/>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94" name="Shape 194"/>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195" name="Shape 195"/>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96" name="Shape 196"/>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97" name="Shape 197"/>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98" name="Shape 198"/>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99" name="Shape 199"/>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200" name="Shape 2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4.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2.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9.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21" Type="http://schemas.openxmlformats.org/officeDocument/2006/relationships/theme" Target="../theme/theme3.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5" Type="http://schemas.openxmlformats.org/officeDocument/2006/relationships/slideLayout" Target="../slideLayouts/slideLayout54.xml"/><Relationship Id="rId14" Type="http://schemas.openxmlformats.org/officeDocument/2006/relationships/slideLayout" Target="../slideLayouts/slideLayout53.xml"/><Relationship Id="rId17" Type="http://schemas.openxmlformats.org/officeDocument/2006/relationships/slideLayout" Target="../slideLayouts/slideLayout56.xml"/><Relationship Id="rId16" Type="http://schemas.openxmlformats.org/officeDocument/2006/relationships/slideLayout" Target="../slideLayouts/slideLayout55.xml"/><Relationship Id="rId5" Type="http://schemas.openxmlformats.org/officeDocument/2006/relationships/slideLayout" Target="../slideLayouts/slideLayout44.xml"/><Relationship Id="rId19" Type="http://schemas.openxmlformats.org/officeDocument/2006/relationships/slideLayout" Target="../slideLayouts/slideLayout58.xml"/><Relationship Id="rId6" Type="http://schemas.openxmlformats.org/officeDocument/2006/relationships/slideLayout" Target="../slideLayouts/slideLayout45.xml"/><Relationship Id="rId18" Type="http://schemas.openxmlformats.org/officeDocument/2006/relationships/slideLayout" Target="../slideLayouts/slideLayout57.xml"/><Relationship Id="rId7" Type="http://schemas.openxmlformats.org/officeDocument/2006/relationships/slideLayout" Target="../slideLayouts/slideLayout46.xml"/><Relationship Id="rId8"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140" name="Shape 140"/>
        <p:cNvGrpSpPr/>
        <p:nvPr/>
      </p:nvGrpSpPr>
      <p:grpSpPr>
        <a:xfrm>
          <a:off x="0" y="0"/>
          <a:ext cx="0" cy="0"/>
          <a:chOff x="0" y="0"/>
          <a:chExt cx="0" cy="0"/>
        </a:xfrm>
      </p:grpSpPr>
      <p:sp>
        <p:nvSpPr>
          <p:cNvPr id="141" name="Google Shape;141;p42"/>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42" name="Google Shape;142;p42"/>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
        <p:nvSpPr>
          <p:cNvPr id="143" name="Google Shape;143;p42"/>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63"/>
          <p:cNvSpPr txBox="1"/>
          <p:nvPr>
            <p:ph type="ctrTitle"/>
          </p:nvPr>
        </p:nvSpPr>
        <p:spPr>
          <a:xfrm>
            <a:off x="780954" y="36368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Anatomy of a web application</a:t>
            </a:r>
            <a:endParaRPr/>
          </a:p>
        </p:txBody>
      </p:sp>
      <p:sp>
        <p:nvSpPr>
          <p:cNvPr id="206" name="Google Shape;206;p6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Section </a:t>
            </a:r>
            <a:r>
              <a:rPr lang="en"/>
              <a:t>10</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cxnSp>
        <p:nvCxnSpPr>
          <p:cNvPr id="211" name="Google Shape;211;p64"/>
          <p:cNvCxnSpPr/>
          <p:nvPr/>
        </p:nvCxnSpPr>
        <p:spPr>
          <a:xfrm flipH="1" rot="10800000">
            <a:off x="2575478" y="4476739"/>
            <a:ext cx="15300" cy="2072700"/>
          </a:xfrm>
          <a:prstGeom prst="straightConnector1">
            <a:avLst/>
          </a:prstGeom>
          <a:noFill/>
          <a:ln cap="flat" cmpd="sng" w="9525">
            <a:solidFill>
              <a:schemeClr val="dk2"/>
            </a:solidFill>
            <a:prstDash val="solid"/>
            <a:round/>
            <a:headEnd len="sm" w="sm" type="none"/>
            <a:tailEnd len="med" w="med" type="oval"/>
          </a:ln>
        </p:spPr>
      </p:cxnSp>
      <p:sp>
        <p:nvSpPr>
          <p:cNvPr id="212" name="Google Shape;212;p64"/>
          <p:cNvSpPr txBox="1"/>
          <p:nvPr>
            <p:ph type="title"/>
          </p:nvPr>
        </p:nvSpPr>
        <p:spPr>
          <a:xfrm>
            <a:off x="2669675" y="3765150"/>
            <a:ext cx="3428400" cy="11574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Introduction to web applications</a:t>
            </a:r>
            <a:endParaRPr sz="3000">
              <a:solidFill>
                <a:schemeClr val="dk1"/>
              </a:solidFill>
            </a:endParaRPr>
          </a:p>
        </p:txBody>
      </p:sp>
      <p:cxnSp>
        <p:nvCxnSpPr>
          <p:cNvPr id="213" name="Google Shape;213;p64"/>
          <p:cNvCxnSpPr/>
          <p:nvPr/>
        </p:nvCxnSpPr>
        <p:spPr>
          <a:xfrm>
            <a:off x="5367475" y="6589850"/>
            <a:ext cx="0" cy="2692800"/>
          </a:xfrm>
          <a:prstGeom prst="straightConnector1">
            <a:avLst/>
          </a:prstGeom>
          <a:noFill/>
          <a:ln cap="flat" cmpd="sng" w="9525">
            <a:solidFill>
              <a:schemeClr val="dk2"/>
            </a:solidFill>
            <a:prstDash val="solid"/>
            <a:round/>
            <a:headEnd len="sm" w="sm" type="none"/>
            <a:tailEnd len="med" w="med" type="oval"/>
          </a:ln>
        </p:spPr>
      </p:cxnSp>
      <p:sp>
        <p:nvSpPr>
          <p:cNvPr id="214" name="Google Shape;214;p64"/>
          <p:cNvSpPr txBox="1"/>
          <p:nvPr>
            <p:ph type="title"/>
          </p:nvPr>
        </p:nvSpPr>
        <p:spPr>
          <a:xfrm>
            <a:off x="5596075" y="7618225"/>
            <a:ext cx="30546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Web applications fundamentals</a:t>
            </a:r>
            <a:endParaRPr sz="3000">
              <a:solidFill>
                <a:schemeClr val="dk1"/>
              </a:solidFill>
            </a:endParaRPr>
          </a:p>
        </p:txBody>
      </p:sp>
      <p:sp>
        <p:nvSpPr>
          <p:cNvPr id="215" name="Google Shape;215;p64"/>
          <p:cNvSpPr txBox="1"/>
          <p:nvPr>
            <p:ph type="title"/>
          </p:nvPr>
        </p:nvSpPr>
        <p:spPr>
          <a:xfrm>
            <a:off x="940070" y="1475178"/>
            <a:ext cx="16443600" cy="1535400"/>
          </a:xfrm>
          <a:prstGeom prst="rect">
            <a:avLst/>
          </a:prstGeom>
          <a:noFill/>
          <a:ln>
            <a:noFill/>
          </a:ln>
        </p:spPr>
        <p:txBody>
          <a:bodyPr anchorCtr="0" anchor="b"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b="0" i="0" lang="en" sz="3200" u="none" cap="none" strike="noStrike">
                <a:solidFill>
                  <a:schemeClr val="lt1"/>
                </a:solidFill>
                <a:latin typeface="Calibri"/>
                <a:ea typeface="Calibri"/>
                <a:cs typeface="Calibri"/>
                <a:sym typeface="Calibri"/>
              </a:rPr>
              <a:t>What We’ll Learn</a:t>
            </a:r>
            <a:endParaRPr/>
          </a:p>
        </p:txBody>
      </p:sp>
      <p:sp>
        <p:nvSpPr>
          <p:cNvPr id="216" name="Google Shape;216;p64"/>
          <p:cNvSpPr txBox="1"/>
          <p:nvPr>
            <p:ph type="title"/>
          </p:nvPr>
        </p:nvSpPr>
        <p:spPr>
          <a:xfrm>
            <a:off x="8869075" y="3841350"/>
            <a:ext cx="40551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rgbClr val="000000"/>
              </a:buClr>
              <a:buSzPts val="1100"/>
              <a:buFont typeface="Arial"/>
              <a:buNone/>
            </a:pPr>
            <a:r>
              <a:rPr lang="en" sz="3000">
                <a:solidFill>
                  <a:schemeClr val="dk1"/>
                </a:solidFill>
              </a:rPr>
              <a:t>Using MVC frameworks</a:t>
            </a:r>
            <a:endParaRPr sz="3000">
              <a:solidFill>
                <a:schemeClr val="dk1"/>
              </a:solidFill>
            </a:endParaRPr>
          </a:p>
        </p:txBody>
      </p:sp>
      <p:cxnSp>
        <p:nvCxnSpPr>
          <p:cNvPr id="217" name="Google Shape;217;p64"/>
          <p:cNvCxnSpPr/>
          <p:nvPr/>
        </p:nvCxnSpPr>
        <p:spPr>
          <a:xfrm rot="10800000">
            <a:off x="8716664" y="4219402"/>
            <a:ext cx="0" cy="2311200"/>
          </a:xfrm>
          <a:prstGeom prst="straightConnector1">
            <a:avLst/>
          </a:prstGeom>
          <a:noFill/>
          <a:ln cap="flat" cmpd="sng" w="9525">
            <a:solidFill>
              <a:schemeClr val="dk2"/>
            </a:solidFill>
            <a:prstDash val="solid"/>
            <a:round/>
            <a:headEnd len="sm" w="sm" type="none"/>
            <a:tailEnd len="med" w="med" type="oval"/>
          </a:ln>
        </p:spPr>
      </p:cxnSp>
      <p:cxnSp>
        <p:nvCxnSpPr>
          <p:cNvPr id="218" name="Google Shape;218;p64"/>
          <p:cNvCxnSpPr/>
          <p:nvPr/>
        </p:nvCxnSpPr>
        <p:spPr>
          <a:xfrm>
            <a:off x="11311075" y="6742250"/>
            <a:ext cx="0" cy="2692800"/>
          </a:xfrm>
          <a:prstGeom prst="straightConnector1">
            <a:avLst/>
          </a:prstGeom>
          <a:noFill/>
          <a:ln cap="flat" cmpd="sng" w="9525">
            <a:solidFill>
              <a:schemeClr val="dk2"/>
            </a:solidFill>
            <a:prstDash val="solid"/>
            <a:round/>
            <a:headEnd len="sm" w="sm" type="none"/>
            <a:tailEnd len="med" w="med" type="oval"/>
          </a:ln>
        </p:spPr>
      </p:cxnSp>
      <p:sp>
        <p:nvSpPr>
          <p:cNvPr id="219" name="Google Shape;219;p64"/>
          <p:cNvSpPr txBox="1"/>
          <p:nvPr>
            <p:ph type="title"/>
          </p:nvPr>
        </p:nvSpPr>
        <p:spPr>
          <a:xfrm>
            <a:off x="11463475" y="7489925"/>
            <a:ext cx="3931200" cy="13356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Meet Flask and Django</a:t>
            </a:r>
            <a:endParaRPr sz="3000">
              <a:solidFill>
                <a:schemeClr val="dk1"/>
              </a:solidFill>
            </a:endParaRPr>
          </a:p>
        </p:txBody>
      </p:sp>
      <p:grpSp>
        <p:nvGrpSpPr>
          <p:cNvPr id="220" name="Google Shape;220;p64"/>
          <p:cNvGrpSpPr/>
          <p:nvPr/>
        </p:nvGrpSpPr>
        <p:grpSpPr>
          <a:xfrm>
            <a:off x="517339" y="5981896"/>
            <a:ext cx="17404340" cy="1335533"/>
            <a:chOff x="383437" y="2845250"/>
            <a:chExt cx="8377137" cy="667800"/>
          </a:xfrm>
        </p:grpSpPr>
        <p:sp>
          <p:nvSpPr>
            <p:cNvPr id="221" name="Google Shape;221;p64"/>
            <p:cNvSpPr/>
            <p:nvPr/>
          </p:nvSpPr>
          <p:spPr>
            <a:xfrm rot="5400000">
              <a:off x="8137924" y="2890400"/>
              <a:ext cx="667800" cy="577500"/>
            </a:xfrm>
            <a:prstGeom prst="triangle">
              <a:avLst>
                <a:gd fmla="val 50000" name="adj"/>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222" name="Google Shape;222;p64"/>
            <p:cNvSpPr/>
            <p:nvPr/>
          </p:nvSpPr>
          <p:spPr>
            <a:xfrm>
              <a:off x="383437" y="3057650"/>
              <a:ext cx="7904700" cy="243000"/>
            </a:xfrm>
            <a:prstGeom prst="rect">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grpSp>
      <p:sp>
        <p:nvSpPr>
          <p:cNvPr id="223" name="Google Shape;223;p64"/>
          <p:cNvSpPr txBox="1"/>
          <p:nvPr>
            <p:ph idx="1" type="body"/>
          </p:nvPr>
        </p:nvSpPr>
        <p:spPr>
          <a:xfrm>
            <a:off x="2694325" y="4837625"/>
            <a:ext cx="42081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The foundations of the WWW allow to build ubiquitous applicaitons</a:t>
            </a:r>
            <a:endParaRPr sz="2400"/>
          </a:p>
        </p:txBody>
      </p:sp>
      <p:sp>
        <p:nvSpPr>
          <p:cNvPr id="224" name="Google Shape;224;p64"/>
          <p:cNvSpPr txBox="1"/>
          <p:nvPr>
            <p:ph idx="1" type="body"/>
          </p:nvPr>
        </p:nvSpPr>
        <p:spPr>
          <a:xfrm>
            <a:off x="8869075" y="4732825"/>
            <a:ext cx="42081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Frameworks make creating web applications easy and safe</a:t>
            </a:r>
            <a:endParaRPr sz="2400"/>
          </a:p>
        </p:txBody>
      </p:sp>
      <p:sp>
        <p:nvSpPr>
          <p:cNvPr id="225" name="Google Shape;225;p64"/>
          <p:cNvSpPr txBox="1"/>
          <p:nvPr>
            <p:ph idx="1" type="body"/>
          </p:nvPr>
        </p:nvSpPr>
        <p:spPr>
          <a:xfrm>
            <a:off x="5594075" y="8376775"/>
            <a:ext cx="39312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Learn web app features and how they compares to desktop apps</a:t>
            </a:r>
            <a:endParaRPr sz="2400"/>
          </a:p>
        </p:txBody>
      </p:sp>
      <p:sp>
        <p:nvSpPr>
          <p:cNvPr id="226" name="Google Shape;226;p64"/>
          <p:cNvSpPr txBox="1"/>
          <p:nvPr>
            <p:ph idx="1" type="body"/>
          </p:nvPr>
        </p:nvSpPr>
        <p:spPr>
          <a:xfrm>
            <a:off x="11461475" y="8376775"/>
            <a:ext cx="34284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The preminent Python web frameworks</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230" name="Shape 230"/>
        <p:cNvGrpSpPr/>
        <p:nvPr/>
      </p:nvGrpSpPr>
      <p:grpSpPr>
        <a:xfrm>
          <a:off x="0" y="0"/>
          <a:ext cx="0" cy="0"/>
          <a:chOff x="0" y="0"/>
          <a:chExt cx="0" cy="0"/>
        </a:xfrm>
      </p:grpSpPr>
      <p:sp>
        <p:nvSpPr>
          <p:cNvPr id="231" name="Google Shape;231;p65"/>
          <p:cNvSpPr txBox="1"/>
          <p:nvPr>
            <p:ph type="ctrTitle"/>
          </p:nvPr>
        </p:nvSpPr>
        <p:spPr>
          <a:xfrm>
            <a:off x="628550" y="3393650"/>
            <a:ext cx="16913100" cy="28038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rPr lang="en"/>
              <a:t>Introduction to web applications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66"/>
          <p:cNvSpPr txBox="1"/>
          <p:nvPr>
            <p:ph type="title"/>
          </p:nvPr>
        </p:nvSpPr>
        <p:spPr>
          <a:xfrm>
            <a:off x="200555" y="34902"/>
            <a:ext cx="17637370" cy="1204319"/>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237" name="Google Shape;237;p66"/>
          <p:cNvSpPr txBox="1"/>
          <p:nvPr>
            <p:ph idx="4294967295" type="body"/>
          </p:nvPr>
        </p:nvSpPr>
        <p:spPr>
          <a:xfrm>
            <a:off x="421350" y="1777593"/>
            <a:ext cx="17416800" cy="34110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What is a web application?</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How client-server apps used to be before web applications</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Examples of web applications</a:t>
            </a:r>
            <a:endParaRPr sz="3997">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6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What is a web application?</a:t>
            </a:r>
            <a:endParaRPr sz="4395"/>
          </a:p>
        </p:txBody>
      </p:sp>
      <p:sp>
        <p:nvSpPr>
          <p:cNvPr id="243" name="Google Shape;243;p67"/>
          <p:cNvSpPr txBox="1"/>
          <p:nvPr/>
        </p:nvSpPr>
        <p:spPr>
          <a:xfrm>
            <a:off x="495975" y="1767950"/>
            <a:ext cx="17288100" cy="25698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15000"/>
              </a:lnSpc>
              <a:spcBef>
                <a:spcPts val="160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First let’s define what a </a:t>
            </a:r>
            <a:r>
              <a:rPr b="1" lang="en" sz="3000">
                <a:solidFill>
                  <a:srgbClr val="434343"/>
                </a:solidFill>
                <a:latin typeface="Calibri"/>
                <a:ea typeface="Calibri"/>
                <a:cs typeface="Calibri"/>
                <a:sym typeface="Calibri"/>
              </a:rPr>
              <a:t>distributed application</a:t>
            </a:r>
            <a:r>
              <a:rPr lang="en" sz="3000">
                <a:solidFill>
                  <a:srgbClr val="434343"/>
                </a:solidFill>
                <a:latin typeface="Calibri"/>
                <a:ea typeface="Calibri"/>
                <a:cs typeface="Calibri"/>
                <a:sym typeface="Calibri"/>
              </a:rPr>
              <a:t> is: a computer program whose components run on </a:t>
            </a:r>
            <a:r>
              <a:rPr i="1" lang="en" sz="3000">
                <a:solidFill>
                  <a:srgbClr val="434343"/>
                </a:solidFill>
                <a:latin typeface="Calibri"/>
                <a:ea typeface="Calibri"/>
                <a:cs typeface="Calibri"/>
                <a:sym typeface="Calibri"/>
              </a:rPr>
              <a:t>different hosts</a:t>
            </a:r>
            <a:r>
              <a:rPr lang="en" sz="3000">
                <a:solidFill>
                  <a:srgbClr val="434343"/>
                </a:solidFill>
                <a:latin typeface="Calibri"/>
                <a:ea typeface="Calibri"/>
                <a:cs typeface="Calibri"/>
                <a:sym typeface="Calibri"/>
              </a:rPr>
              <a:t> and talk through a </a:t>
            </a:r>
            <a:r>
              <a:rPr i="1" lang="en" sz="3000">
                <a:solidFill>
                  <a:srgbClr val="434343"/>
                </a:solidFill>
                <a:latin typeface="Calibri"/>
                <a:ea typeface="Calibri"/>
                <a:cs typeface="Calibri"/>
                <a:sym typeface="Calibri"/>
              </a:rPr>
              <a:t>network </a:t>
            </a:r>
            <a:r>
              <a:rPr lang="en" sz="3000">
                <a:solidFill>
                  <a:srgbClr val="434343"/>
                </a:solidFill>
                <a:latin typeface="Calibri"/>
                <a:ea typeface="Calibri"/>
                <a:cs typeface="Calibri"/>
                <a:sym typeface="Calibri"/>
              </a:rPr>
              <a:t>using a communication protocol</a:t>
            </a:r>
            <a:endParaRPr b="1" sz="3000">
              <a:solidFill>
                <a:srgbClr val="434343"/>
              </a:solidFill>
              <a:latin typeface="Calibri"/>
              <a:ea typeface="Calibri"/>
              <a:cs typeface="Calibri"/>
              <a:sym typeface="Calibri"/>
            </a:endParaRPr>
          </a:p>
        </p:txBody>
      </p:sp>
      <p:sp>
        <p:nvSpPr>
          <p:cNvPr id="244" name="Google Shape;244;p67"/>
          <p:cNvSpPr txBox="1"/>
          <p:nvPr/>
        </p:nvSpPr>
        <p:spPr>
          <a:xfrm>
            <a:off x="457200" y="3048000"/>
            <a:ext cx="12034200" cy="3815700"/>
          </a:xfrm>
          <a:prstGeom prst="rect">
            <a:avLst/>
          </a:prstGeom>
          <a:noFill/>
          <a:ln>
            <a:noFill/>
          </a:ln>
        </p:spPr>
        <p:txBody>
          <a:bodyPr anchorCtr="0" anchor="ctr" bIns="91425" lIns="91425" spcFirstLastPara="1" rIns="91425" wrap="square" tIns="91425">
            <a:noAutofit/>
          </a:bodyPr>
          <a:lstStyle/>
          <a:p>
            <a:pPr indent="-419100" lvl="0" marL="457200" rtl="0" algn="l">
              <a:lnSpc>
                <a:spcPct val="115000"/>
              </a:lnSpc>
              <a:spcBef>
                <a:spcPts val="160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A</a:t>
            </a:r>
            <a:r>
              <a:rPr b="1" lang="en" sz="3000">
                <a:solidFill>
                  <a:srgbClr val="434343"/>
                </a:solidFill>
                <a:latin typeface="Calibri"/>
                <a:ea typeface="Calibri"/>
                <a:cs typeface="Calibri"/>
                <a:sym typeface="Calibri"/>
              </a:rPr>
              <a:t> web application</a:t>
            </a:r>
            <a:r>
              <a:rPr lang="en" sz="3000">
                <a:solidFill>
                  <a:srgbClr val="434343"/>
                </a:solidFill>
                <a:latin typeface="Calibri"/>
                <a:ea typeface="Calibri"/>
                <a:cs typeface="Calibri"/>
                <a:sym typeface="Calibri"/>
              </a:rPr>
              <a:t> is a distributed application based on </a:t>
            </a:r>
            <a:r>
              <a:rPr i="1" lang="en" sz="3000">
                <a:solidFill>
                  <a:srgbClr val="434343"/>
                </a:solidFill>
                <a:latin typeface="Calibri"/>
                <a:ea typeface="Calibri"/>
                <a:cs typeface="Calibri"/>
                <a:sym typeface="Calibri"/>
              </a:rPr>
              <a:t>HTTP</a:t>
            </a:r>
            <a:r>
              <a:rPr lang="en" sz="3000">
                <a:solidFill>
                  <a:srgbClr val="434343"/>
                </a:solidFill>
                <a:latin typeface="Calibri"/>
                <a:ea typeface="Calibri"/>
                <a:cs typeface="Calibri"/>
                <a:sym typeface="Calibri"/>
              </a:rPr>
              <a:t> (and therefore on the client-server model) that is composed by two main parts: the </a:t>
            </a:r>
            <a:r>
              <a:rPr b="1" lang="en" sz="3000">
                <a:solidFill>
                  <a:srgbClr val="434343"/>
                </a:solidFill>
                <a:latin typeface="Calibri"/>
                <a:ea typeface="Calibri"/>
                <a:cs typeface="Calibri"/>
                <a:sym typeface="Calibri"/>
              </a:rPr>
              <a:t>client-side</a:t>
            </a:r>
            <a:r>
              <a:rPr lang="en" sz="3000">
                <a:solidFill>
                  <a:srgbClr val="434343"/>
                </a:solidFill>
                <a:latin typeface="Calibri"/>
                <a:ea typeface="Calibri"/>
                <a:cs typeface="Calibri"/>
                <a:sym typeface="Calibri"/>
              </a:rPr>
              <a:t> and the </a:t>
            </a:r>
            <a:r>
              <a:rPr b="1" lang="en" sz="3000">
                <a:solidFill>
                  <a:srgbClr val="434343"/>
                </a:solidFill>
                <a:latin typeface="Calibri"/>
                <a:ea typeface="Calibri"/>
                <a:cs typeface="Calibri"/>
                <a:sym typeface="Calibri"/>
              </a:rPr>
              <a:t>server-side</a:t>
            </a:r>
            <a:endParaRPr b="1" sz="3000">
              <a:solidFill>
                <a:srgbClr val="434343"/>
              </a:solidFill>
              <a:latin typeface="Calibri"/>
              <a:ea typeface="Calibri"/>
              <a:cs typeface="Calibri"/>
              <a:sym typeface="Calibri"/>
            </a:endParaRPr>
          </a:p>
          <a:p>
            <a:pPr indent="0" lvl="0" marL="0" rtl="0" algn="l">
              <a:lnSpc>
                <a:spcPct val="115000"/>
              </a:lnSpc>
              <a:spcBef>
                <a:spcPts val="1600"/>
              </a:spcBef>
              <a:spcAft>
                <a:spcPts val="0"/>
              </a:spcAft>
              <a:buNone/>
            </a:pPr>
            <a:r>
              <a:t/>
            </a:r>
            <a:endParaRPr sz="800">
              <a:solidFill>
                <a:srgbClr val="434343"/>
              </a:solidFill>
              <a:latin typeface="Calibri"/>
              <a:ea typeface="Calibri"/>
              <a:cs typeface="Calibri"/>
              <a:sym typeface="Calibri"/>
            </a:endParaRPr>
          </a:p>
          <a:p>
            <a:pPr indent="-419100" lvl="0" marL="457200" rtl="0" algn="l">
              <a:lnSpc>
                <a:spcPct val="115000"/>
              </a:lnSpc>
              <a:spcBef>
                <a:spcPts val="160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The client side of a web application always runs in a web browser </a:t>
            </a:r>
            <a:r>
              <a:rPr lang="en" sz="3000">
                <a:solidFill>
                  <a:srgbClr val="434343"/>
                </a:solidFill>
                <a:latin typeface="Calibri"/>
                <a:ea typeface="Calibri"/>
                <a:cs typeface="Calibri"/>
                <a:sym typeface="Calibri"/>
              </a:rPr>
              <a:t>and usually features standard web techs such as HTML, CSS and Javascript</a:t>
            </a:r>
            <a:endParaRPr sz="3000">
              <a:latin typeface="Calibri"/>
              <a:ea typeface="Calibri"/>
              <a:cs typeface="Calibri"/>
              <a:sym typeface="Calibri"/>
            </a:endParaRPr>
          </a:p>
        </p:txBody>
      </p:sp>
      <p:pic>
        <p:nvPicPr>
          <p:cNvPr id="245" name="Google Shape;245;p67"/>
          <p:cNvPicPr preferRelativeResize="0"/>
          <p:nvPr/>
        </p:nvPicPr>
        <p:blipFill>
          <a:blip r:embed="rId3">
            <a:alphaModFix/>
          </a:blip>
          <a:stretch>
            <a:fillRect/>
          </a:stretch>
        </p:blipFill>
        <p:spPr>
          <a:xfrm>
            <a:off x="12330750" y="2874987"/>
            <a:ext cx="5087585" cy="3815699"/>
          </a:xfrm>
          <a:prstGeom prst="rect">
            <a:avLst/>
          </a:prstGeom>
          <a:noFill/>
          <a:ln>
            <a:noFill/>
          </a:ln>
        </p:spPr>
      </p:pic>
      <p:pic>
        <p:nvPicPr>
          <p:cNvPr id="246" name="Google Shape;246;p67"/>
          <p:cNvPicPr preferRelativeResize="0"/>
          <p:nvPr/>
        </p:nvPicPr>
        <p:blipFill>
          <a:blip r:embed="rId4">
            <a:alphaModFix/>
          </a:blip>
          <a:stretch>
            <a:fillRect/>
          </a:stretch>
        </p:blipFill>
        <p:spPr>
          <a:xfrm>
            <a:off x="13514900" y="6860850"/>
            <a:ext cx="2719275" cy="22530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68"/>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How client-server apps used to be before web applications</a:t>
            </a:r>
            <a:endParaRPr sz="4395"/>
          </a:p>
        </p:txBody>
      </p:sp>
      <p:sp>
        <p:nvSpPr>
          <p:cNvPr id="252" name="Google Shape;252;p68"/>
          <p:cNvSpPr txBox="1"/>
          <p:nvPr/>
        </p:nvSpPr>
        <p:spPr>
          <a:xfrm>
            <a:off x="495975" y="1767950"/>
            <a:ext cx="17288100" cy="3000000"/>
          </a:xfrm>
          <a:prstGeom prst="rect">
            <a:avLst/>
          </a:prstGeom>
          <a:noFill/>
          <a:ln>
            <a:noFill/>
          </a:ln>
        </p:spPr>
        <p:txBody>
          <a:bodyPr anchorCtr="0" anchor="t" bIns="91425" lIns="91425" spcFirstLastPara="1" rIns="91425" wrap="square" tIns="91425">
            <a:noAutofit/>
          </a:bodyPr>
          <a:lstStyle/>
          <a:p>
            <a:pPr indent="-457200" lvl="0" marL="457200" marR="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Client-server apps that are not based on HTTP need care:</a:t>
            </a:r>
            <a:endParaRPr sz="36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No portability</a:t>
            </a:r>
            <a:r>
              <a:rPr lang="en" sz="3000">
                <a:solidFill>
                  <a:srgbClr val="434343"/>
                </a:solidFill>
                <a:latin typeface="Calibri"/>
                <a:ea typeface="Calibri"/>
                <a:cs typeface="Calibri"/>
                <a:sym typeface="Calibri"/>
              </a:rPr>
              <a:t>: clients needs to be manually installed/compiled on each supported platform</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Need for updates</a:t>
            </a:r>
            <a:r>
              <a:rPr lang="en" sz="3000">
                <a:solidFill>
                  <a:srgbClr val="434343"/>
                </a:solidFill>
                <a:latin typeface="Calibri"/>
                <a:ea typeface="Calibri"/>
                <a:cs typeface="Calibri"/>
                <a:sym typeface="Calibri"/>
              </a:rPr>
              <a:t>: whenever updates to the servers happen, you need to re-install all clients</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Firewall issues</a:t>
            </a:r>
            <a:r>
              <a:rPr lang="en" sz="3000">
                <a:solidFill>
                  <a:srgbClr val="434343"/>
                </a:solidFill>
                <a:latin typeface="Calibri"/>
                <a:ea typeface="Calibri"/>
                <a:cs typeface="Calibri"/>
                <a:sym typeface="Calibri"/>
              </a:rPr>
              <a:t>: you might need to adapt firewalls to open the protocol ports</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No design uniformity and no standards enforcement</a:t>
            </a:r>
            <a:r>
              <a:rPr lang="en" sz="3000">
                <a:solidFill>
                  <a:srgbClr val="434343"/>
                </a:solidFill>
                <a:latin typeface="Calibri"/>
                <a:ea typeface="Calibri"/>
                <a:cs typeface="Calibri"/>
                <a:sym typeface="Calibri"/>
              </a:rPr>
              <a:t> because different protocols can be used</a:t>
            </a:r>
            <a:endParaRPr i="1" sz="3000">
              <a:solidFill>
                <a:srgbClr val="434343"/>
              </a:solidFill>
              <a:latin typeface="Calibri"/>
              <a:ea typeface="Calibri"/>
              <a:cs typeface="Calibri"/>
              <a:sym typeface="Calibri"/>
            </a:endParaRPr>
          </a:p>
          <a:p>
            <a:pPr indent="0" lvl="0" marL="0" marR="0" rtl="0" algn="l">
              <a:lnSpc>
                <a:spcPct val="115000"/>
              </a:lnSpc>
              <a:spcBef>
                <a:spcPts val="1600"/>
              </a:spcBef>
              <a:spcAft>
                <a:spcPts val="0"/>
              </a:spcAft>
              <a:buNone/>
            </a:pPr>
            <a:r>
              <a:t/>
            </a:r>
            <a:endParaRPr sz="3600">
              <a:solidFill>
                <a:srgbClr val="434343"/>
              </a:solidFill>
              <a:latin typeface="Calibri"/>
              <a:ea typeface="Calibri"/>
              <a:cs typeface="Calibri"/>
              <a:sym typeface="Calibri"/>
            </a:endParaRPr>
          </a:p>
        </p:txBody>
      </p:sp>
      <p:sp>
        <p:nvSpPr>
          <p:cNvPr id="253" name="Google Shape;253;p68"/>
          <p:cNvSpPr txBox="1"/>
          <p:nvPr/>
        </p:nvSpPr>
        <p:spPr>
          <a:xfrm>
            <a:off x="495975" y="5349350"/>
            <a:ext cx="17288100" cy="1397100"/>
          </a:xfrm>
          <a:prstGeom prst="rect">
            <a:avLst/>
          </a:prstGeom>
          <a:noFill/>
          <a:ln>
            <a:noFill/>
          </a:ln>
        </p:spPr>
        <p:txBody>
          <a:bodyPr anchorCtr="0" anchor="t" bIns="91425" lIns="91425" spcFirstLastPara="1" rIns="91425" wrap="square" tIns="91425">
            <a:noAutofit/>
          </a:bodyPr>
          <a:lstStyle/>
          <a:p>
            <a:pPr indent="-457200" lvl="0" marL="457200" marR="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That’s OK for some very </a:t>
            </a:r>
            <a:r>
              <a:rPr i="1" lang="en" sz="3600">
                <a:solidFill>
                  <a:srgbClr val="434343"/>
                </a:solidFill>
                <a:latin typeface="Calibri"/>
                <a:ea typeface="Calibri"/>
                <a:cs typeface="Calibri"/>
                <a:sym typeface="Calibri"/>
              </a:rPr>
              <a:t>specific-purpose apps</a:t>
            </a:r>
            <a:r>
              <a:rPr lang="en" sz="3600">
                <a:solidFill>
                  <a:srgbClr val="434343"/>
                </a:solidFill>
                <a:latin typeface="Calibri"/>
                <a:ea typeface="Calibri"/>
                <a:cs typeface="Calibri"/>
                <a:sym typeface="Calibri"/>
              </a:rPr>
              <a:t> but </a:t>
            </a:r>
            <a:r>
              <a:rPr i="1" lang="en" sz="3600">
                <a:solidFill>
                  <a:srgbClr val="434343"/>
                </a:solidFill>
                <a:latin typeface="Calibri"/>
                <a:ea typeface="Calibri"/>
                <a:cs typeface="Calibri"/>
                <a:sym typeface="Calibri"/>
              </a:rPr>
              <a:t>not for mass-market applications</a:t>
            </a:r>
            <a:endParaRPr b="1" sz="3600">
              <a:solidFill>
                <a:srgbClr val="434343"/>
              </a:solidFill>
              <a:latin typeface="Calibri"/>
              <a:ea typeface="Calibri"/>
              <a:cs typeface="Calibri"/>
              <a:sym typeface="Calibri"/>
            </a:endParaRPr>
          </a:p>
          <a:p>
            <a:pPr indent="0" lvl="0" marL="0" marR="0" rtl="0" algn="l">
              <a:lnSpc>
                <a:spcPct val="115000"/>
              </a:lnSpc>
              <a:spcBef>
                <a:spcPts val="1600"/>
              </a:spcBef>
              <a:spcAft>
                <a:spcPts val="0"/>
              </a:spcAft>
              <a:buNone/>
            </a:pPr>
            <a:r>
              <a:t/>
            </a:r>
            <a:endParaRPr sz="3600">
              <a:solidFill>
                <a:srgbClr val="434343"/>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69"/>
          <p:cNvSpPr txBox="1"/>
          <p:nvPr>
            <p:ph type="title"/>
          </p:nvPr>
        </p:nvSpPr>
        <p:spPr>
          <a:xfrm>
            <a:off x="531019" y="2465208"/>
            <a:ext cx="8086800" cy="2963100"/>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rgbClr val="434343"/>
              </a:buClr>
              <a:buFont typeface="Calibri"/>
              <a:buNone/>
            </a:pPr>
            <a:r>
              <a:rPr lang="en" sz="8500"/>
              <a:t>Modern</a:t>
            </a:r>
            <a:endParaRPr sz="8500"/>
          </a:p>
          <a:p>
            <a:pPr indent="0" lvl="0" marL="0" marR="0" rtl="0" algn="ctr">
              <a:lnSpc>
                <a:spcPct val="100000"/>
              </a:lnSpc>
              <a:spcBef>
                <a:spcPts val="0"/>
              </a:spcBef>
              <a:spcAft>
                <a:spcPts val="0"/>
              </a:spcAft>
              <a:buClr>
                <a:srgbClr val="434343"/>
              </a:buClr>
              <a:buFont typeface="Calibri"/>
              <a:buNone/>
            </a:pPr>
            <a:r>
              <a:rPr lang="en" sz="8500"/>
              <a:t>web applications</a:t>
            </a:r>
            <a:endParaRPr sz="8500"/>
          </a:p>
        </p:txBody>
      </p:sp>
      <p:sp>
        <p:nvSpPr>
          <p:cNvPr id="259" name="Google Shape;259;p69"/>
          <p:cNvSpPr txBox="1"/>
          <p:nvPr>
            <p:ph idx="2" type="body"/>
          </p:nvPr>
        </p:nvSpPr>
        <p:spPr>
          <a:xfrm>
            <a:off x="9874700" y="836600"/>
            <a:ext cx="8008500" cy="4981800"/>
          </a:xfrm>
          <a:prstGeom prst="rect">
            <a:avLst/>
          </a:prstGeom>
          <a:noFill/>
          <a:ln>
            <a:noFill/>
          </a:ln>
        </p:spPr>
        <p:txBody>
          <a:bodyPr anchorCtr="0" anchor="t" bIns="182750" lIns="182750" spcFirstLastPara="1" rIns="182750" wrap="square" tIns="182750">
            <a:noAutofit/>
          </a:bodyPr>
          <a:lstStyle/>
          <a:p>
            <a:pPr indent="-457200" lvl="0" marL="457200" rtl="0" algn="l">
              <a:spcBef>
                <a:spcPts val="1600"/>
              </a:spcBef>
              <a:spcAft>
                <a:spcPts val="0"/>
              </a:spcAft>
              <a:buSzPts val="3600"/>
              <a:buChar char="●"/>
            </a:pPr>
            <a:r>
              <a:rPr lang="en" sz="3600"/>
              <a:t>Search engines </a:t>
            </a:r>
            <a:r>
              <a:rPr lang="en" sz="3200"/>
              <a:t>(Google, Bing)</a:t>
            </a:r>
            <a:endParaRPr sz="3200"/>
          </a:p>
          <a:p>
            <a:pPr indent="-457200" lvl="0" marL="457200" rtl="0" algn="l">
              <a:spcBef>
                <a:spcPts val="0"/>
              </a:spcBef>
              <a:spcAft>
                <a:spcPts val="0"/>
              </a:spcAft>
              <a:buSzPts val="3600"/>
              <a:buChar char="●"/>
            </a:pPr>
            <a:r>
              <a:rPr lang="en" sz="3600"/>
              <a:t>E-mail services</a:t>
            </a:r>
            <a:r>
              <a:rPr lang="en" sz="3200"/>
              <a:t> (Gmail, Yahoo!)</a:t>
            </a:r>
            <a:endParaRPr sz="3200"/>
          </a:p>
          <a:p>
            <a:pPr indent="-457200" lvl="0" marL="457200" marR="0" rtl="0" algn="l">
              <a:lnSpc>
                <a:spcPct val="115000"/>
              </a:lnSpc>
              <a:spcBef>
                <a:spcPts val="0"/>
              </a:spcBef>
              <a:spcAft>
                <a:spcPts val="0"/>
              </a:spcAft>
              <a:buSzPts val="3600"/>
              <a:buChar char="●"/>
            </a:pPr>
            <a:r>
              <a:rPr lang="en" sz="3600"/>
              <a:t>Social Networks</a:t>
            </a:r>
            <a:r>
              <a:rPr lang="en" sz="3200"/>
              <a:t> (Facebook, Twitter)</a:t>
            </a:r>
            <a:endParaRPr sz="3200"/>
          </a:p>
          <a:p>
            <a:pPr indent="-457200" lvl="0" marL="457200" marR="0" rtl="0" algn="l">
              <a:lnSpc>
                <a:spcPct val="115000"/>
              </a:lnSpc>
              <a:spcBef>
                <a:spcPts val="0"/>
              </a:spcBef>
              <a:spcAft>
                <a:spcPts val="0"/>
              </a:spcAft>
              <a:buSzPts val="3600"/>
              <a:buChar char="●"/>
            </a:pPr>
            <a:r>
              <a:rPr lang="en" sz="3600"/>
              <a:t>E-commerce</a:t>
            </a:r>
            <a:r>
              <a:rPr lang="en" sz="3200"/>
              <a:t> (Amazon, Alibaba, Ebay)</a:t>
            </a:r>
            <a:endParaRPr sz="3200"/>
          </a:p>
          <a:p>
            <a:pPr indent="-457200" lvl="0" marL="457200" marR="0" rtl="0" algn="l">
              <a:lnSpc>
                <a:spcPct val="115000"/>
              </a:lnSpc>
              <a:spcBef>
                <a:spcPts val="0"/>
              </a:spcBef>
              <a:spcAft>
                <a:spcPts val="0"/>
              </a:spcAft>
              <a:buSzPts val="3600"/>
              <a:buChar char="●"/>
            </a:pPr>
            <a:r>
              <a:rPr lang="en" sz="3600"/>
              <a:t>Blogging Platforms</a:t>
            </a:r>
            <a:r>
              <a:rPr lang="en" sz="3200"/>
              <a:t> (Tumblr, Medium)</a:t>
            </a:r>
            <a:endParaRPr sz="3200"/>
          </a:p>
          <a:p>
            <a:pPr indent="-457200" lvl="0" marL="457200" marR="0" rtl="0" algn="l">
              <a:lnSpc>
                <a:spcPct val="115000"/>
              </a:lnSpc>
              <a:spcBef>
                <a:spcPts val="0"/>
              </a:spcBef>
              <a:spcAft>
                <a:spcPts val="0"/>
              </a:spcAft>
              <a:buSzPts val="3600"/>
              <a:buChar char="●"/>
            </a:pPr>
            <a:r>
              <a:rPr lang="en" sz="3600"/>
              <a:t>Streaming Platforms</a:t>
            </a:r>
            <a:r>
              <a:rPr lang="en" sz="3200"/>
              <a:t> (Spotify, Netflix)</a:t>
            </a:r>
            <a:endParaRPr sz="3200"/>
          </a:p>
          <a:p>
            <a:pPr indent="-457200" lvl="0" marL="457200" marR="0" rtl="0" algn="l">
              <a:lnSpc>
                <a:spcPct val="115000"/>
              </a:lnSpc>
              <a:spcBef>
                <a:spcPts val="0"/>
              </a:spcBef>
              <a:spcAft>
                <a:spcPts val="0"/>
              </a:spcAft>
              <a:buSzPts val="3600"/>
              <a:buChar char="●"/>
            </a:pPr>
            <a:r>
              <a:rPr lang="en" sz="3600"/>
              <a:t>…</a:t>
            </a:r>
            <a:endParaRPr sz="3600"/>
          </a:p>
        </p:txBody>
      </p:sp>
      <p:sp>
        <p:nvSpPr>
          <p:cNvPr id="260" name="Google Shape;260;p69"/>
          <p:cNvSpPr txBox="1"/>
          <p:nvPr>
            <p:ph idx="1" type="subTitle"/>
          </p:nvPr>
        </p:nvSpPr>
        <p:spPr>
          <a:xfrm>
            <a:off x="531019" y="5556360"/>
            <a:ext cx="8086800" cy="2469000"/>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2"/>
              </a:buClr>
              <a:buFont typeface="Calibri"/>
              <a:buNone/>
            </a:pPr>
            <a:r>
              <a:rPr lang="en"/>
              <a:t>A few examples</a:t>
            </a:r>
            <a:endParaRPr/>
          </a:p>
        </p:txBody>
      </p:sp>
      <p:sp>
        <p:nvSpPr>
          <p:cNvPr id="261" name="Google Shape;261;p69"/>
          <p:cNvSpPr txBox="1"/>
          <p:nvPr>
            <p:ph idx="2" type="body"/>
          </p:nvPr>
        </p:nvSpPr>
        <p:spPr>
          <a:xfrm>
            <a:off x="9874700" y="5818400"/>
            <a:ext cx="7580700" cy="3972000"/>
          </a:xfrm>
          <a:prstGeom prst="rect">
            <a:avLst/>
          </a:prstGeom>
          <a:noFill/>
          <a:ln>
            <a:noFill/>
          </a:ln>
        </p:spPr>
        <p:txBody>
          <a:bodyPr anchorCtr="0" anchor="t" bIns="182750" lIns="182750" spcFirstLastPara="1" rIns="182750" wrap="square" tIns="182750">
            <a:noAutofit/>
          </a:bodyPr>
          <a:lstStyle/>
          <a:p>
            <a:pPr indent="0" lvl="0" marL="0" marR="0" rtl="0" algn="l">
              <a:lnSpc>
                <a:spcPct val="115000"/>
              </a:lnSpc>
              <a:spcBef>
                <a:spcPts val="1600"/>
              </a:spcBef>
              <a:spcAft>
                <a:spcPts val="0"/>
              </a:spcAft>
              <a:buNone/>
            </a:pPr>
            <a:r>
              <a:rPr b="1" lang="en" sz="3200"/>
              <a:t>Almost any online service nowadays is a web application</a:t>
            </a:r>
            <a:endParaRPr b="1" sz="3200"/>
          </a:p>
          <a:p>
            <a:pPr indent="0" lvl="0" marL="0" marR="0" rtl="0" algn="l">
              <a:lnSpc>
                <a:spcPct val="115000"/>
              </a:lnSpc>
              <a:spcBef>
                <a:spcPts val="1600"/>
              </a:spcBef>
              <a:spcAft>
                <a:spcPts val="0"/>
              </a:spcAft>
              <a:buNone/>
            </a:pPr>
            <a:r>
              <a:t/>
            </a:r>
            <a:endParaRPr sz="800"/>
          </a:p>
          <a:p>
            <a:pPr indent="0" lvl="0" marL="0" marR="0" rtl="0" algn="l">
              <a:lnSpc>
                <a:spcPct val="115000"/>
              </a:lnSpc>
              <a:spcBef>
                <a:spcPts val="1600"/>
              </a:spcBef>
              <a:spcAft>
                <a:spcPts val="0"/>
              </a:spcAft>
              <a:buNone/>
            </a:pPr>
            <a:r>
              <a:rPr lang="en" sz="3200"/>
              <a:t>Most of them also provide </a:t>
            </a:r>
            <a:r>
              <a:rPr b="1" lang="en" sz="3200"/>
              <a:t>desktop clients</a:t>
            </a:r>
            <a:r>
              <a:rPr lang="en" sz="3200"/>
              <a:t> for the major platforms and provide </a:t>
            </a:r>
            <a:r>
              <a:rPr b="1" lang="en" sz="3200"/>
              <a:t>APIs</a:t>
            </a:r>
            <a:r>
              <a:rPr lang="en" sz="3200"/>
              <a:t> as a backend data source</a:t>
            </a:r>
            <a:endParaRPr sz="3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70"/>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267" name="Google Shape;267;p70"/>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What is a web application?</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How client-server apps used to be before web applications</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Examples of web applications</a:t>
            </a:r>
            <a:endParaRPr sz="3997">
              <a:solidFill>
                <a:srgbClr val="43434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71"/>
          <p:cNvSpPr txBox="1"/>
          <p:nvPr>
            <p:ph type="ctrTitle"/>
          </p:nvPr>
        </p:nvSpPr>
        <p:spPr>
          <a:xfrm>
            <a:off x="780954" y="3636866"/>
            <a:ext cx="16436587" cy="1866336"/>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lang="en"/>
              <a:t>W</a:t>
            </a:r>
            <a:r>
              <a:rPr lang="en"/>
              <a:t>eb applications fundamentals</a:t>
            </a:r>
            <a:endParaRPr/>
          </a:p>
        </p:txBody>
      </p:sp>
      <p:sp>
        <p:nvSpPr>
          <p:cNvPr id="273" name="Google Shape;273;p71"/>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